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2F026B5-4051-4B33-88A7-451032C0A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5FFC4C4-816A-43CA-A75C-19E2EF190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1B42066-4832-4B52-A69F-FA4C6FF7C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C976403-3663-4241-AD45-89034B266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D9B70D-F7CF-4CA8-B804-38FA495C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720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769BFF5-CB8B-4A3C-AAE0-69ADC5743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573EBE7-AF3A-44AA-B2D0-B206AC760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B8C62E5-BC79-42E8-8AF8-715EFCDD3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F0926A7-1059-4D29-B179-44369325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425004-7C48-4F4C-AD2A-3AFA89F5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56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E6FB2A3-9073-43F7-B2F9-6000DA43B7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3BC0E61-8F15-4A30-A17B-71649CD58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80BB3C4-45F4-4CC7-9441-A57B9754F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611441-64AA-47F1-830C-30FD88F91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5E3ECDB-EB3A-40C1-9346-383410449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93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DDF20E5-033B-4C02-88E0-0494CE9D8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8A09FC-6A57-4278-871A-00F025894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520D669-559D-4440-B475-CE84CE3F5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79A03-C546-46B1-BD60-54926D69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601370B-2BB4-4F11-8223-C944E38EC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736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0FF224-9487-4D34-8FEB-E8200D43D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2DDB68E-A793-475C-9D82-8894EFD7B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B22EDA-CC30-4E9F-8997-4347CA4AB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0FDC5A-C54D-4D68-A658-45C2CA1E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1BB936-4BCC-488E-A06B-5AAE6223A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80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045C63-1A05-4377-8729-478781EF9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E69CBE-7D24-4BC9-8AB9-12E420A85B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2F85332-1DA2-4825-A41A-F14B029357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FFC1FB8-E991-46B0-85DE-45E75C1ED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301CEE-095E-4E18-AC3C-B93EB7EC6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ACF75D8-25DC-4F4D-9FF2-D487244CC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449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066BD2F-6B6C-4F44-9BD3-5D3AF54B4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909AF69-3279-4649-8C6F-8068046FA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68CE012-7F48-4446-A6E6-636A0DF3CE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CDFEFDD-AA9B-4E83-8D7B-9E6058F746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80A4615-FF1F-4B72-AD49-F2280DAC45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81F6301-B971-4DB6-ADE4-04AF16E49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D41B1C0-5B44-41B5-B20F-E07313BDE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3B61041-E0D9-41BF-9DCA-C3B48C1F9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77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D44294-03E1-4640-912B-C4501985E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CF9C011-5F3B-4BB7-83F0-A3BD4750B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9E4E2C5-E856-4B42-A054-53399A777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0E26E30-5FD4-4953-8459-41776FDCB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824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57BAC39-3936-4EBE-A4D8-A569463E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3C6E404-4CA3-4D0B-8B56-FBBBE49CF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1E16E16-0EEC-44B3-B061-BA31513A4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32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B404F65-000E-4F68-B273-9376C158A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CA1805-FCBB-46A1-8329-D5E8FBFDA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38CF13F-D093-4991-BA99-39F25568F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507C445-0591-4EFF-81A9-B833F0033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D70C856-7735-4E60-AB68-17CE0C7A0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8DEC251-38A0-4355-86B3-BC847458E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039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77FB0E-2AAD-48E0-9381-B20948A07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3E555E2-BCD1-4A7A-B179-8A49CC0C94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B71D4D1-BB6B-421A-83E8-234FCA4C2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470B118-5F2B-4995-81E8-789F0E30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23C6863-4383-46B6-B19F-3186CAD94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76972BB-2A53-4DAD-A380-F990A0D9A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97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5EEF16E-237E-4068-A193-B8A6DE64D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C9CD5F6-C9BE-4012-A766-6E8FD670B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CBD200-F279-4AFE-B908-59993FC94D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3DBEB-71EA-46D2-AEDC-0E9A40517190}" type="datetimeFigureOut">
              <a:rPr lang="tr-TR" smtClean="0"/>
              <a:t>28.04.2021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821EFA-4FE7-4201-A592-DF7E6E9467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18FB1B-7B2B-4886-9821-8CB7011A6D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C961D-0FA2-4F5D-B2BD-B3B8434030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488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1ACA63-7A1A-4EAB-B9F0-74F4868B2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6135"/>
            <a:ext cx="9144000" cy="2387600"/>
          </a:xfrm>
        </p:spPr>
        <p:txBody>
          <a:bodyPr>
            <a:normAutofit/>
          </a:bodyPr>
          <a:lstStyle/>
          <a:p>
            <a:r>
              <a:rPr lang="tr-TR" sz="3100" b="1" dirty="0"/>
              <a:t> </a:t>
            </a:r>
            <a:r>
              <a:rPr lang="tr-TR" sz="3100" b="1" dirty="0">
                <a:solidFill>
                  <a:srgbClr val="FF0000"/>
                </a:solidFill>
              </a:rPr>
              <a:t>COVİD KISITLAMALARINDAN</a:t>
            </a:r>
            <a:br>
              <a:rPr lang="tr-TR" sz="3100" b="1" dirty="0">
                <a:solidFill>
                  <a:srgbClr val="FF0000"/>
                </a:solidFill>
              </a:rPr>
            </a:br>
            <a:r>
              <a:rPr lang="tr-TR" sz="3100" b="1" dirty="0">
                <a:solidFill>
                  <a:srgbClr val="FF0000"/>
                </a:solidFill>
              </a:rPr>
              <a:t>  ‘’MUAFİYETİ GÖSTEREN  </a:t>
            </a:r>
            <a:r>
              <a:rPr lang="tr-TR" sz="3100" b="1" u="sng" dirty="0">
                <a:solidFill>
                  <a:srgbClr val="FF0000"/>
                </a:solidFill>
              </a:rPr>
              <a:t>BELGE’’ NASIL HAZIRLANIR</a:t>
            </a:r>
            <a:r>
              <a:rPr lang="tr-TR" sz="3100" b="1" dirty="0">
                <a:solidFill>
                  <a:srgbClr val="FF0000"/>
                </a:solidFill>
              </a:rPr>
              <a:t>?</a:t>
            </a:r>
            <a:br>
              <a:rPr lang="tr-TR" b="1" dirty="0">
                <a:solidFill>
                  <a:srgbClr val="FF0000"/>
                </a:solidFill>
              </a:rPr>
            </a:b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3635BC5-5C35-46BC-BA06-B1E92B4F1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2664" y="4231212"/>
            <a:ext cx="9144000" cy="1213243"/>
          </a:xfrm>
        </p:spPr>
        <p:txBody>
          <a:bodyPr/>
          <a:lstStyle/>
          <a:p>
            <a:r>
              <a:rPr lang="tr-TR" b="1" dirty="0"/>
              <a:t>BELGE HAZIRLANIRKEN </a:t>
            </a:r>
          </a:p>
          <a:p>
            <a:r>
              <a:rPr lang="tr-TR" b="1" dirty="0"/>
              <a:t>DİKKAT EDİLECEK HUSUSLAR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2C5E1D21-D5D6-4C48-992C-42F3BC6B5AAC}"/>
              </a:ext>
            </a:extLst>
          </p:cNvPr>
          <p:cNvSpPr txBox="1"/>
          <p:nvPr/>
        </p:nvSpPr>
        <p:spPr>
          <a:xfrm>
            <a:off x="7776674" y="1030288"/>
            <a:ext cx="1145135" cy="473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pic>
        <p:nvPicPr>
          <p:cNvPr id="1026" name="Picture 2" descr="LOGO ASIL">
            <a:extLst>
              <a:ext uri="{FF2B5EF4-FFF2-40B4-BE49-F238E27FC236}">
                <a16:creationId xmlns:a16="http://schemas.microsoft.com/office/drawing/2014/main" id="{84E71231-D946-4EBF-9C9F-A48DC5E8E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036" y="517752"/>
            <a:ext cx="3132617" cy="95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8678F484-4691-4410-AEB4-BE3EB5B8B433}"/>
              </a:ext>
            </a:extLst>
          </p:cNvPr>
          <p:cNvSpPr txBox="1"/>
          <p:nvPr/>
        </p:nvSpPr>
        <p:spPr>
          <a:xfrm>
            <a:off x="4118994" y="5947794"/>
            <a:ext cx="3229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/>
              <a:t>28 NİSAN 2021</a:t>
            </a:r>
          </a:p>
        </p:txBody>
      </p:sp>
    </p:spTree>
    <p:extLst>
      <p:ext uri="{BB962C8B-B14F-4D97-AF65-F5344CB8AC3E}">
        <p14:creationId xmlns:p14="http://schemas.microsoft.com/office/powerpoint/2010/main" val="335320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7387A9F-07B1-4B77-BB06-C34B07BD5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Muafiyet Kararı</a:t>
            </a:r>
            <a:r>
              <a:rPr lang="tr-TR" dirty="0"/>
              <a:t>: </a:t>
            </a:r>
            <a:r>
              <a:rPr lang="tr-TR" b="1" dirty="0"/>
              <a:t>İÇ İŞLERİ BAKANLIĞI GENELGELERİ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F13696-4C6A-4C72-8D85-5ABD5A5F3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KAPSAMI: Toplam 7 madde ve bir EK</a:t>
            </a:r>
          </a:p>
          <a:p>
            <a:r>
              <a:rPr lang="tr-TR" b="1" dirty="0"/>
              <a:t>EK: </a:t>
            </a:r>
            <a:r>
              <a:rPr lang="tr-TR" b="1" dirty="0">
                <a:solidFill>
                  <a:srgbClr val="FF0000"/>
                </a:solidFill>
              </a:rPr>
              <a:t>Sokağa Çıkma Kısıtlamasından Muaf Yerler ve Kişiler Listesi</a:t>
            </a:r>
          </a:p>
          <a:p>
            <a:pPr lvl="1"/>
            <a:r>
              <a:rPr lang="tr-TR" b="1" dirty="0"/>
              <a:t> </a:t>
            </a:r>
            <a:r>
              <a:rPr lang="tr-TR" b="1" dirty="0">
                <a:solidFill>
                  <a:srgbClr val="FF0000"/>
                </a:solidFill>
              </a:rPr>
              <a:t>8. MADDESİNDE </a:t>
            </a:r>
            <a:r>
              <a:rPr lang="tr-TR" b="1" dirty="0"/>
              <a:t>:</a:t>
            </a:r>
          </a:p>
          <a:p>
            <a:pPr lvl="1"/>
            <a:r>
              <a:rPr lang="tr-TR" b="1" dirty="0"/>
              <a:t> “Bitkisel ürünlerin .. </a:t>
            </a:r>
            <a:r>
              <a:rPr lang="tr-TR" b="1" u="sng" dirty="0">
                <a:solidFill>
                  <a:srgbClr val="0070C0"/>
                </a:solidFill>
              </a:rPr>
              <a:t>üretimi, sulanması, işlenmesi ilaçlanması, hasadı, pazarlanması ve nakliyesinde çalışanlar</a:t>
            </a:r>
            <a:r>
              <a:rPr lang="tr-TR" b="1" dirty="0"/>
              <a:t>’’ </a:t>
            </a:r>
            <a:r>
              <a:rPr lang="tr-TR" b="1" dirty="0" err="1"/>
              <a:t>ın</a:t>
            </a:r>
            <a:r>
              <a:rPr lang="tr-TR" b="1" dirty="0"/>
              <a:t> ,</a:t>
            </a:r>
          </a:p>
          <a:p>
            <a:pPr lvl="1"/>
            <a:r>
              <a:rPr lang="tr-TR" b="1" dirty="0"/>
              <a:t>Keza  </a:t>
            </a:r>
            <a:r>
              <a:rPr lang="tr-TR" b="1" dirty="0">
                <a:solidFill>
                  <a:srgbClr val="FF0000"/>
                </a:solidFill>
              </a:rPr>
              <a:t>9. MADDESİNDE </a:t>
            </a:r>
            <a:r>
              <a:rPr lang="tr-TR" b="1" dirty="0"/>
              <a:t>:</a:t>
            </a:r>
          </a:p>
          <a:p>
            <a:pPr lvl="1"/>
            <a:r>
              <a:rPr lang="tr-TR" b="1" dirty="0"/>
              <a:t>“Tarımsal üretime ilişkin </a:t>
            </a:r>
            <a:r>
              <a:rPr lang="tr-TR" b="1" dirty="0">
                <a:solidFill>
                  <a:srgbClr val="0070C0"/>
                </a:solidFill>
              </a:rPr>
              <a:t>ziraî ilaç, TOHUM, fide, gübre </a:t>
            </a:r>
            <a:r>
              <a:rPr lang="tr-TR" b="1" dirty="0" err="1">
                <a:solidFill>
                  <a:srgbClr val="0070C0"/>
                </a:solidFill>
              </a:rPr>
              <a:t>vb</a:t>
            </a:r>
            <a:r>
              <a:rPr lang="tr-TR" b="1" dirty="0">
                <a:solidFill>
                  <a:srgbClr val="0070C0"/>
                </a:solidFill>
              </a:rPr>
              <a:t> gibi ürünlerin </a:t>
            </a:r>
            <a:r>
              <a:rPr lang="tr-TR" b="1" u="sng" dirty="0">
                <a:solidFill>
                  <a:srgbClr val="0070C0"/>
                </a:solidFill>
              </a:rPr>
              <a:t>satışı yapılan işyerleri </a:t>
            </a:r>
            <a:r>
              <a:rPr lang="tr-TR" b="1" dirty="0">
                <a:solidFill>
                  <a:srgbClr val="0070C0"/>
                </a:solidFill>
              </a:rPr>
              <a:t>ve </a:t>
            </a:r>
            <a:r>
              <a:rPr lang="tr-TR" b="1" u="sng" dirty="0">
                <a:solidFill>
                  <a:srgbClr val="0070C0"/>
                </a:solidFill>
              </a:rPr>
              <a:t>buralarda çalışanların</a:t>
            </a:r>
            <a:r>
              <a:rPr lang="tr-TR" b="1" dirty="0"/>
              <a:t>”</a:t>
            </a:r>
          </a:p>
          <a:p>
            <a:pPr lvl="1"/>
            <a:endParaRPr lang="tr-TR" b="1" dirty="0"/>
          </a:p>
          <a:p>
            <a:pPr lvl="1"/>
            <a:r>
              <a:rPr lang="tr-TR" b="1" dirty="0"/>
              <a:t>istisna kapsamında olduğunu </a:t>
            </a:r>
            <a:r>
              <a:rPr lang="tr-TR" b="1" dirty="0">
                <a:solidFill>
                  <a:srgbClr val="FF0000"/>
                </a:solidFill>
              </a:rPr>
              <a:t>BELGELEMEK ve MUAFİYET NEDENİ/GÜZERGÂHI İLE SINIRLI OLMAK KAYDI İLE </a:t>
            </a:r>
            <a:r>
              <a:rPr lang="tr-TR" b="1" dirty="0"/>
              <a:t>kısıtlamadan muaf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201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A25E8523-653C-4A83-B30A-1744E93DD5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2840" y="126206"/>
            <a:ext cx="8089784" cy="669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919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90E3B19-3FD3-48B8-8EFB-7ACAAA64D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719" y="293615"/>
            <a:ext cx="10194022" cy="855677"/>
          </a:xfrm>
        </p:spPr>
        <p:txBody>
          <a:bodyPr>
            <a:normAutofit fontScale="90000"/>
          </a:bodyPr>
          <a:lstStyle/>
          <a:p>
            <a:r>
              <a:rPr lang="tr-TR" sz="3100" b="1" dirty="0"/>
              <a:t>istisna kapsamında olduğunu </a:t>
            </a:r>
            <a:r>
              <a:rPr lang="tr-TR" sz="3100" b="1" dirty="0">
                <a:solidFill>
                  <a:srgbClr val="FF0000"/>
                </a:solidFill>
              </a:rPr>
              <a:t>BELGELEMEK</a:t>
            </a:r>
            <a:r>
              <a:rPr lang="tr-TR" sz="3100" b="1" dirty="0"/>
              <a:t> ve </a:t>
            </a:r>
            <a:r>
              <a:rPr lang="tr-TR" sz="3100" b="1" dirty="0">
                <a:solidFill>
                  <a:srgbClr val="FF0000"/>
                </a:solidFill>
              </a:rPr>
              <a:t>MUAFİYET NEDENİ/GÜZERGÂHI İLE SINIRLI OLMAK KAYDI İLE </a:t>
            </a:r>
            <a:r>
              <a:rPr lang="tr-TR" sz="3100" b="1" dirty="0"/>
              <a:t>kısıtlamadan muaf 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12C735-68E0-471C-A12E-99969E69B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473" y="1045245"/>
            <a:ext cx="9153087" cy="5519139"/>
          </a:xfrm>
        </p:spPr>
        <p:txBody>
          <a:bodyPr>
            <a:normAutofit fontScale="85000" lnSpcReduction="2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BAŞKA NELER </a:t>
            </a:r>
            <a:r>
              <a:rPr lang="tr-TR" u="sng" dirty="0"/>
              <a:t>BELGE </a:t>
            </a:r>
            <a:r>
              <a:rPr lang="tr-TR" dirty="0"/>
              <a:t>OLARAK VE </a:t>
            </a:r>
            <a:r>
              <a:rPr lang="tr-TR" u="sng" dirty="0"/>
              <a:t>EKLENİR/YAZILIR</a:t>
            </a:r>
            <a:r>
              <a:rPr lang="tr-TR" dirty="0"/>
              <a:t>?</a:t>
            </a:r>
          </a:p>
          <a:p>
            <a:pPr lvl="1"/>
            <a:r>
              <a:rPr lang="tr-TR" dirty="0"/>
              <a:t>1- Başka il/ilçe arazilerinde DİKİM/HASAT/BAKIM/İLAÇLAMA yapmaya gitmek</a:t>
            </a:r>
          </a:p>
          <a:p>
            <a:pPr lvl="2"/>
            <a:r>
              <a:rPr lang="tr-TR" dirty="0"/>
              <a:t>BELGE? </a:t>
            </a:r>
          </a:p>
          <a:p>
            <a:pPr lvl="3"/>
            <a:r>
              <a:rPr lang="tr-TR" dirty="0"/>
              <a:t>Arazi sizin ise </a:t>
            </a:r>
            <a:r>
              <a:rPr lang="tr-TR" dirty="0">
                <a:solidFill>
                  <a:srgbClr val="FF0000"/>
                </a:solidFill>
              </a:rPr>
              <a:t>TAPU</a:t>
            </a:r>
            <a:r>
              <a:rPr lang="tr-TR" dirty="0"/>
              <a:t> fotokopisi </a:t>
            </a:r>
          </a:p>
          <a:p>
            <a:pPr lvl="3"/>
            <a:r>
              <a:rPr lang="tr-TR" dirty="0"/>
              <a:t>Sözleşmeli üretim ise: </a:t>
            </a:r>
            <a:r>
              <a:rPr lang="tr-TR" dirty="0">
                <a:solidFill>
                  <a:srgbClr val="FF0000"/>
                </a:solidFill>
              </a:rPr>
              <a:t>SÖZLEŞME</a:t>
            </a:r>
            <a:r>
              <a:rPr lang="tr-TR" dirty="0"/>
              <a:t> fotokopisi</a:t>
            </a:r>
          </a:p>
          <a:p>
            <a:pPr lvl="1"/>
            <a:r>
              <a:rPr lang="tr-TR" dirty="0"/>
              <a:t>2- Başka il/ilçeye TOHUM TESLİMATI yapmaya gitmek</a:t>
            </a:r>
          </a:p>
          <a:p>
            <a:pPr lvl="2"/>
            <a:r>
              <a:rPr lang="tr-TR" dirty="0"/>
              <a:t>BELGE?</a:t>
            </a:r>
          </a:p>
          <a:p>
            <a:pPr lvl="3"/>
            <a:r>
              <a:rPr lang="tr-TR" dirty="0">
                <a:solidFill>
                  <a:srgbClr val="FF0000"/>
                </a:solidFill>
              </a:rPr>
              <a:t>FATURA</a:t>
            </a:r>
          </a:p>
          <a:p>
            <a:pPr lvl="3"/>
            <a:r>
              <a:rPr lang="tr-TR" dirty="0">
                <a:solidFill>
                  <a:srgbClr val="FF0000"/>
                </a:solidFill>
              </a:rPr>
              <a:t>İRSALİYE</a:t>
            </a:r>
            <a:endParaRPr lang="tr-TR" dirty="0"/>
          </a:p>
          <a:p>
            <a:pPr lvl="1"/>
            <a:r>
              <a:rPr lang="tr-TR" dirty="0"/>
              <a:t>3- Şirket çalışanlarını/işçileri SERVİSLE nakletmek</a:t>
            </a:r>
          </a:p>
          <a:p>
            <a:pPr lvl="2"/>
            <a:r>
              <a:rPr lang="tr-TR" dirty="0"/>
              <a:t>BELGE?</a:t>
            </a:r>
          </a:p>
          <a:p>
            <a:pPr lvl="3"/>
            <a:r>
              <a:rPr lang="tr-TR" dirty="0"/>
              <a:t>Servis aracı şirkete ait ise RUHSAT fotokopisi</a:t>
            </a:r>
          </a:p>
          <a:p>
            <a:pPr lvl="3"/>
            <a:r>
              <a:rPr lang="tr-TR" dirty="0"/>
              <a:t>Başka bir firmadan servis hizmeti alıyorsanız SERVİS SÖZLEŞMENİZİN fotokopisi</a:t>
            </a:r>
          </a:p>
          <a:p>
            <a:pPr lvl="1"/>
            <a:r>
              <a:rPr lang="tr-TR" dirty="0"/>
              <a:t>4- Şirket işçileri MEVSİMLİK İŞÇİ ise</a:t>
            </a:r>
          </a:p>
          <a:p>
            <a:pPr lvl="2"/>
            <a:r>
              <a:rPr lang="tr-TR" dirty="0"/>
              <a:t>BELGE?</a:t>
            </a:r>
          </a:p>
          <a:p>
            <a:pPr lvl="3"/>
            <a:r>
              <a:rPr lang="tr-TR" dirty="0"/>
              <a:t>Bu işçiler için AYRI MEVSİMLİK İŞÇİ LİSTESİ + TC Kimlik numaraları</a:t>
            </a:r>
          </a:p>
          <a:p>
            <a:pPr lvl="3"/>
            <a:r>
              <a:rPr lang="tr-TR" dirty="0"/>
              <a:t>SSK LI İŞÇİLERİ AYRI LİSTEDE GÖSTERİNİZ (</a:t>
            </a:r>
            <a:r>
              <a:rPr lang="tr-TR" dirty="0">
                <a:solidFill>
                  <a:srgbClr val="FF0000"/>
                </a:solidFill>
              </a:rPr>
              <a:t>Sigortalı Hizmet Listesini ekleyiniz</a:t>
            </a:r>
            <a:r>
              <a:rPr lang="tr-TR" dirty="0"/>
              <a:t>: LÜTFEN bu </a:t>
            </a:r>
            <a:r>
              <a:rPr lang="tr-TR"/>
              <a:t>belgeyi çoğaltırken maaş </a:t>
            </a:r>
            <a:r>
              <a:rPr lang="tr-TR" dirty="0"/>
              <a:t>bilgilerini silerek çoğaltınız. )</a:t>
            </a:r>
          </a:p>
          <a:p>
            <a:pPr lvl="2"/>
            <a:endParaRPr lang="tr-TR" dirty="0"/>
          </a:p>
          <a:p>
            <a:pPr lvl="1"/>
            <a:r>
              <a:rPr lang="tr-TR" dirty="0">
                <a:solidFill>
                  <a:srgbClr val="FF0000"/>
                </a:solidFill>
              </a:rPr>
              <a:t>DİKKAT</a:t>
            </a:r>
            <a:r>
              <a:rPr lang="tr-TR" dirty="0"/>
              <a:t>: Şehirler arası seyahat söz konusu ise; İç İşleri Bakanlığından </a:t>
            </a:r>
            <a:r>
              <a:rPr lang="tr-TR" dirty="0" err="1"/>
              <a:t>TSÜAB’a</a:t>
            </a:r>
            <a:r>
              <a:rPr lang="tr-TR" dirty="0"/>
              <a:t> bu konuda bir  cevap gelinceye kadar, bulunduğunuz yer Kaymakamlığı/ Valiliğinden seyahat edecek çalışanlarınız için izin belgesi almanız önerilir.</a:t>
            </a:r>
          </a:p>
          <a:p>
            <a:pPr lvl="3"/>
            <a:endParaRPr lang="tr-TR" dirty="0"/>
          </a:p>
        </p:txBody>
      </p:sp>
      <p:sp>
        <p:nvSpPr>
          <p:cNvPr id="4" name="Sağ Ayraç 3">
            <a:extLst>
              <a:ext uri="{FF2B5EF4-FFF2-40B4-BE49-F238E27FC236}">
                <a16:creationId xmlns:a16="http://schemas.microsoft.com/office/drawing/2014/main" id="{3C3A1D72-0F55-46B6-AFB5-CCE4A9EFBE9A}"/>
              </a:ext>
            </a:extLst>
          </p:cNvPr>
          <p:cNvSpPr/>
          <p:nvPr/>
        </p:nvSpPr>
        <p:spPr>
          <a:xfrm>
            <a:off x="9076888" y="1249960"/>
            <a:ext cx="1367406" cy="4823669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DBAAD189-9FD1-4071-A2CB-2CDD9BBB5880}"/>
              </a:ext>
            </a:extLst>
          </p:cNvPr>
          <p:cNvSpPr txBox="1"/>
          <p:nvPr/>
        </p:nvSpPr>
        <p:spPr>
          <a:xfrm>
            <a:off x="10192625" y="2437817"/>
            <a:ext cx="16896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u="sng" dirty="0"/>
              <a:t>BU BELGELERE;</a:t>
            </a:r>
          </a:p>
          <a:p>
            <a:r>
              <a:rPr lang="tr-TR" dirty="0"/>
              <a:t>+ </a:t>
            </a:r>
            <a:r>
              <a:rPr lang="tr-TR" dirty="0">
                <a:solidFill>
                  <a:srgbClr val="FF0000"/>
                </a:solidFill>
              </a:rPr>
              <a:t>Şirket KAŞESİ</a:t>
            </a:r>
          </a:p>
          <a:p>
            <a:r>
              <a:rPr lang="tr-TR" dirty="0"/>
              <a:t>+ Fotokopi ise ‘</a:t>
            </a:r>
            <a:r>
              <a:rPr lang="tr-TR" dirty="0">
                <a:solidFill>
                  <a:srgbClr val="FF0000"/>
                </a:solidFill>
              </a:rPr>
              <a:t>’aslının aynıdır’’ </a:t>
            </a:r>
            <a:r>
              <a:rPr lang="tr-TR" dirty="0"/>
              <a:t>yazısı</a:t>
            </a:r>
          </a:p>
          <a:p>
            <a:r>
              <a:rPr lang="tr-TR" dirty="0"/>
              <a:t>+ </a:t>
            </a:r>
            <a:r>
              <a:rPr lang="tr-TR" dirty="0">
                <a:solidFill>
                  <a:srgbClr val="FF0000"/>
                </a:solidFill>
              </a:rPr>
              <a:t>İMZA</a:t>
            </a:r>
          </a:p>
        </p:txBody>
      </p:sp>
    </p:spTree>
    <p:extLst>
      <p:ext uri="{BB962C8B-B14F-4D97-AF65-F5344CB8AC3E}">
        <p14:creationId xmlns:p14="http://schemas.microsoft.com/office/powerpoint/2010/main" val="4145587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287</Words>
  <Application>Microsoft Office PowerPoint</Application>
  <PresentationFormat>Geniş ekran</PresentationFormat>
  <Paragraphs>37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 COVİD KISITLAMALARINDAN   ‘’MUAFİYETİ GÖSTEREN  BELGE’’ NASIL HAZIRLANIR? </vt:lpstr>
      <vt:lpstr>Muafiyet Kararı: İÇ İŞLERİ BAKANLIĞI GENELGELERİ</vt:lpstr>
      <vt:lpstr>PowerPoint Sunusu</vt:lpstr>
      <vt:lpstr>istisna kapsamında olduğunu BELGELEMEK ve MUAFİYET NEDENİ/GÜZERGÂHI İLE SINIRLI OLMAK KAYDI İLE kısıtlamadan muaf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TÜM COVİD KISITLAMALARINDAN   MUAFİYET BELGESİ </dc:title>
  <dc:creator>User</dc:creator>
  <cp:lastModifiedBy>User</cp:lastModifiedBy>
  <cp:revision>21</cp:revision>
  <dcterms:created xsi:type="dcterms:W3CDTF">2021-04-28T09:40:42Z</dcterms:created>
  <dcterms:modified xsi:type="dcterms:W3CDTF">2021-04-28T14:13:42Z</dcterms:modified>
</cp:coreProperties>
</file>